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Roboto"/>
      <p:regular r:id="rId16"/>
      <p:bold r:id="rId17"/>
      <p:italic r:id="rId18"/>
      <p:boldItalic r:id="rId19"/>
    </p:embeddedFont>
    <p:embeddedFont>
      <p:font typeface="Source Sans Pr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SansPro-regular.fntdata"/><Relationship Id="rId11" Type="http://schemas.openxmlformats.org/officeDocument/2006/relationships/slide" Target="slides/slide6.xml"/><Relationship Id="rId22" Type="http://schemas.openxmlformats.org/officeDocument/2006/relationships/font" Target="fonts/SourceSansPro-italic.fntdata"/><Relationship Id="rId10" Type="http://schemas.openxmlformats.org/officeDocument/2006/relationships/slide" Target="slides/slide5.xml"/><Relationship Id="rId21" Type="http://schemas.openxmlformats.org/officeDocument/2006/relationships/font" Target="fonts/SourceSansPro-bold.fntdata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23" Type="http://schemas.openxmlformats.org/officeDocument/2006/relationships/font" Target="fonts/SourceSansPr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52d306fea5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52d306fea5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52d306fea5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52d306fea5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52d306fea5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52d306fea5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52d306fea5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52d306fea5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52d306fea5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52d306fea5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9" Type="http://schemas.openxmlformats.org/officeDocument/2006/relationships/image" Target="../media/image12.png"/><Relationship Id="rId5" Type="http://schemas.openxmlformats.org/officeDocument/2006/relationships/image" Target="../media/image15.png"/><Relationship Id="rId6" Type="http://schemas.openxmlformats.org/officeDocument/2006/relationships/image" Target="../media/image14.png"/><Relationship Id="rId7" Type="http://schemas.openxmlformats.org/officeDocument/2006/relationships/image" Target="../media/image4.png"/><Relationship Id="rId8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239425" y="41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Часові рамки етапів розвитку психології(донауковий,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філософський, науковий)</a:t>
            </a:r>
            <a:endParaRPr/>
          </a:p>
        </p:txBody>
      </p:sp>
      <p:sp>
        <p:nvSpPr>
          <p:cNvPr id="59" name="Google Shape;59;p13"/>
          <p:cNvSpPr txBox="1"/>
          <p:nvPr/>
        </p:nvSpPr>
        <p:spPr>
          <a:xfrm>
            <a:off x="6315000" y="4211225"/>
            <a:ext cx="2829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Source Sans Pro"/>
                <a:ea typeface="Source Sans Pro"/>
                <a:cs typeface="Source Sans Pro"/>
                <a:sym typeface="Source Sans Pro"/>
              </a:rPr>
              <a:t>Підготував студент 2 курсу </a:t>
            </a:r>
            <a:br>
              <a:rPr lang="ru"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ru">
                <a:latin typeface="Source Sans Pro"/>
                <a:ea typeface="Source Sans Pro"/>
                <a:cs typeface="Source Sans Pro"/>
                <a:sym typeface="Source Sans Pro"/>
              </a:rPr>
              <a:t>група ІП-11</a:t>
            </a:r>
            <a:br>
              <a:rPr lang="ru"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ru">
                <a:latin typeface="Source Sans Pro"/>
                <a:ea typeface="Source Sans Pro"/>
                <a:cs typeface="Source Sans Pro"/>
                <a:sym typeface="Source Sans Pro"/>
              </a:rPr>
              <a:t>Головня Олександр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203600" y="3057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Етапи розвитку психології</a:t>
            </a:r>
            <a:endParaRPr/>
          </a:p>
        </p:txBody>
      </p:sp>
      <p:sp>
        <p:nvSpPr>
          <p:cNvPr id="65" name="Google Shape;65;p14"/>
          <p:cNvSpPr txBox="1"/>
          <p:nvPr/>
        </p:nvSpPr>
        <p:spPr>
          <a:xfrm>
            <a:off x="439350" y="47363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2"/>
                </a:solidFill>
                <a:highlight>
                  <a:srgbClr val="E8F3FF"/>
                </a:highlight>
              </a:rPr>
              <a:t>(Г. Еббінгауз)</a:t>
            </a: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7179475" y="26253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2"/>
                </a:solidFill>
                <a:highlight>
                  <a:srgbClr val="E8F3FF"/>
                </a:highlight>
              </a:rPr>
              <a:t>М. С. Роговін</a:t>
            </a:r>
            <a:endParaRPr/>
          </a:p>
        </p:txBody>
      </p:sp>
      <p:sp>
        <p:nvSpPr>
          <p:cNvPr id="67" name="Google Shape;67;p14"/>
          <p:cNvSpPr/>
          <p:nvPr/>
        </p:nvSpPr>
        <p:spPr>
          <a:xfrm>
            <a:off x="203600" y="1133950"/>
            <a:ext cx="5743500" cy="623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 txBox="1"/>
          <p:nvPr/>
        </p:nvSpPr>
        <p:spPr>
          <a:xfrm>
            <a:off x="278625" y="1168000"/>
            <a:ext cx="5840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2"/>
                </a:solidFill>
                <a:highlight>
                  <a:schemeClr val="lt1"/>
                </a:highlight>
              </a:rPr>
              <a:t>1-й  - донаукової (міфологічної) психології</a:t>
            </a:r>
            <a:endParaRPr sz="2500">
              <a:highlight>
                <a:schemeClr val="lt1"/>
              </a:highlight>
            </a:endParaRPr>
          </a:p>
        </p:txBody>
      </p:sp>
      <p:sp>
        <p:nvSpPr>
          <p:cNvPr id="69" name="Google Shape;69;p14"/>
          <p:cNvSpPr/>
          <p:nvPr/>
        </p:nvSpPr>
        <p:spPr>
          <a:xfrm>
            <a:off x="1491800" y="2120750"/>
            <a:ext cx="4455300" cy="623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/>
          <p:nvPr/>
        </p:nvSpPr>
        <p:spPr>
          <a:xfrm>
            <a:off x="2503225" y="3133850"/>
            <a:ext cx="4738200" cy="623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 txBox="1"/>
          <p:nvPr/>
        </p:nvSpPr>
        <p:spPr>
          <a:xfrm>
            <a:off x="1757299" y="2170850"/>
            <a:ext cx="4189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2"/>
                </a:solidFill>
                <a:highlight>
                  <a:schemeClr val="lt1"/>
                </a:highlight>
              </a:rPr>
              <a:t>2-й  - філософської психології</a:t>
            </a:r>
            <a:endParaRPr sz="2500">
              <a:solidFill>
                <a:schemeClr val="dk2"/>
              </a:solidFill>
              <a:highlight>
                <a:schemeClr val="lt1"/>
              </a:highlight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2591325" y="3183950"/>
            <a:ext cx="5840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2"/>
                </a:solidFill>
                <a:highlight>
                  <a:schemeClr val="lt1"/>
                </a:highlight>
              </a:rPr>
              <a:t>3-й - власне наукової психології.</a:t>
            </a:r>
            <a:endParaRPr sz="2500">
              <a:highlight>
                <a:schemeClr val="lt1"/>
              </a:highlight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625" y="2818200"/>
            <a:ext cx="1543025" cy="1918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0125" y="305725"/>
            <a:ext cx="1905000" cy="23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85725" y="0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Культурологічний підхід</a:t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725" y="567150"/>
            <a:ext cx="2014550" cy="16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/>
        </p:nvSpPr>
        <p:spPr>
          <a:xfrm>
            <a:off x="182525" y="21715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Міфологічний період</a:t>
            </a:r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4388" y="480663"/>
            <a:ext cx="2486025" cy="183832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 txBox="1"/>
          <p:nvPr/>
        </p:nvSpPr>
        <p:spPr>
          <a:xfrm>
            <a:off x="2667350" y="22038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</a:t>
            </a:r>
            <a:r>
              <a:rPr lang="ru"/>
              <a:t>нтичність</a:t>
            </a:r>
            <a:endParaRPr/>
          </a:p>
        </p:txBody>
      </p:sp>
      <p:pic>
        <p:nvPicPr>
          <p:cNvPr id="84" name="Google Shape;8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01150" y="480675"/>
            <a:ext cx="2146101" cy="160957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/>
        </p:nvSpPr>
        <p:spPr>
          <a:xfrm>
            <a:off x="6847275" y="16900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Відродження</a:t>
            </a:r>
            <a:endParaRPr/>
          </a:p>
        </p:txBody>
      </p:sp>
      <p:pic>
        <p:nvPicPr>
          <p:cNvPr id="86" name="Google Shape;86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09938" y="423088"/>
            <a:ext cx="2324100" cy="1394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9775" y="2875425"/>
            <a:ext cx="2146100" cy="16095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5"/>
          <p:cNvSpPr txBox="1"/>
          <p:nvPr/>
        </p:nvSpPr>
        <p:spPr>
          <a:xfrm>
            <a:off x="847275" y="43707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</a:t>
            </a:r>
            <a:r>
              <a:rPr lang="ru"/>
              <a:t>ароко</a:t>
            </a:r>
            <a:endParaRPr/>
          </a:p>
        </p:txBody>
      </p:sp>
      <p:pic>
        <p:nvPicPr>
          <p:cNvPr id="89" name="Google Shape;89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806650" y="2682625"/>
            <a:ext cx="2442114" cy="16095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5"/>
          <p:cNvSpPr txBox="1"/>
          <p:nvPr/>
        </p:nvSpPr>
        <p:spPr>
          <a:xfrm>
            <a:off x="3329175" y="42521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</a:t>
            </a:r>
            <a:r>
              <a:rPr lang="ru"/>
              <a:t>росвітництво</a:t>
            </a:r>
            <a:endParaRPr/>
          </a:p>
        </p:txBody>
      </p:sp>
      <p:pic>
        <p:nvPicPr>
          <p:cNvPr id="91" name="Google Shape;91;p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181338" y="2279563"/>
            <a:ext cx="2181225" cy="20955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5"/>
          <p:cNvSpPr txBox="1"/>
          <p:nvPr/>
        </p:nvSpPr>
        <p:spPr>
          <a:xfrm>
            <a:off x="6847275" y="43707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Сцієнтизм</a:t>
            </a:r>
            <a:endParaRPr/>
          </a:p>
        </p:txBody>
      </p:sp>
      <p:sp>
        <p:nvSpPr>
          <p:cNvPr id="93" name="Google Shape;93;p15"/>
          <p:cNvSpPr txBox="1"/>
          <p:nvPr/>
        </p:nvSpPr>
        <p:spPr>
          <a:xfrm>
            <a:off x="4768425" y="20022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Середньовіччя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/>
          <p:nvPr>
            <p:ph type="title"/>
          </p:nvPr>
        </p:nvSpPr>
        <p:spPr>
          <a:xfrm>
            <a:off x="183100" y="48550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</a:t>
            </a:r>
            <a:r>
              <a:rPr lang="ru"/>
              <a:t>онаукова психологія</a:t>
            </a:r>
            <a:endParaRPr/>
          </a:p>
        </p:txBody>
      </p:sp>
      <p:sp>
        <p:nvSpPr>
          <p:cNvPr id="99" name="Google Shape;99;p16"/>
          <p:cNvSpPr txBox="1"/>
          <p:nvPr>
            <p:ph idx="1" type="body"/>
          </p:nvPr>
        </p:nvSpPr>
        <p:spPr>
          <a:xfrm>
            <a:off x="183100" y="671950"/>
            <a:ext cx="8520600" cy="8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i="1" lang="ru" sz="15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Донаукова психологія</a:t>
            </a:r>
            <a:r>
              <a:rPr lang="ru" sz="15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 - це пізнання іншої людини і самого себе безпосередньо в процесах діяльності і взаємного спілкування людей.</a:t>
            </a:r>
            <a:endParaRPr sz="2200"/>
          </a:p>
        </p:txBody>
      </p:sp>
      <p:sp>
        <p:nvSpPr>
          <p:cNvPr id="100" name="Google Shape;100;p16"/>
          <p:cNvSpPr txBox="1"/>
          <p:nvPr/>
        </p:nvSpPr>
        <p:spPr>
          <a:xfrm>
            <a:off x="664350" y="4401738"/>
            <a:ext cx="3000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II. Жане - французький психолог, психіатр, філософ</a:t>
            </a:r>
            <a:endParaRPr/>
          </a:p>
        </p:txBody>
      </p:sp>
      <p:pic>
        <p:nvPicPr>
          <p:cNvPr id="101" name="Google Shape;10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950" y="1534825"/>
            <a:ext cx="2001965" cy="2866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 txBox="1"/>
          <p:nvPr/>
        </p:nvSpPr>
        <p:spPr>
          <a:xfrm>
            <a:off x="5154225" y="4401750"/>
            <a:ext cx="3000000" cy="5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100"/>
              </a:spcAft>
              <a:buNone/>
            </a:pP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М. Дессуар - німецький естетик і психолог</a:t>
            </a:r>
            <a:endParaRPr sz="1150">
              <a:solidFill>
                <a:srgbClr val="64646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3" name="Google Shape;10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4215" y="1534825"/>
            <a:ext cx="1947345" cy="2866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6"/>
          <p:cNvSpPr txBox="1"/>
          <p:nvPr/>
        </p:nvSpPr>
        <p:spPr>
          <a:xfrm>
            <a:off x="7101550" y="1599450"/>
            <a:ext cx="1089000" cy="9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100"/>
              </a:spcAft>
              <a:buNone/>
            </a:pP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(1947), один з перших істориків психології.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311700" y="347350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Філософська психологія</a:t>
            </a:r>
            <a:endParaRPr/>
          </a:p>
        </p:txBody>
      </p:sp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311700" y="1152475"/>
            <a:ext cx="5303400" cy="54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i="1" lang="ru" sz="1763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Філософська психологія -</a:t>
            </a:r>
            <a:r>
              <a:rPr lang="ru" sz="1763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 знання про психіку, отримане за допомогою умоглядних міркувань.</a:t>
            </a:r>
            <a:endParaRPr sz="2365"/>
          </a:p>
        </p:txBody>
      </p:sp>
      <p:sp>
        <p:nvSpPr>
          <p:cNvPr id="111" name="Google Shape;111;p17"/>
          <p:cNvSpPr txBox="1"/>
          <p:nvPr/>
        </p:nvSpPr>
        <p:spPr>
          <a:xfrm>
            <a:off x="5832300" y="3761575"/>
            <a:ext cx="30000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Геракліт - давньогрецький філософ</a:t>
            </a: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2175" y="581013"/>
            <a:ext cx="2399341" cy="3145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 txBox="1"/>
          <p:nvPr/>
        </p:nvSpPr>
        <p:spPr>
          <a:xfrm>
            <a:off x="5783250" y="4243375"/>
            <a:ext cx="30000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Одним з перших </a:t>
            </a: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став використовувати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 термін «психологія» в своїх філософських міркуваннях </a:t>
            </a:r>
            <a:endParaRPr/>
          </a:p>
        </p:txBody>
      </p:sp>
      <p:pic>
        <p:nvPicPr>
          <p:cNvPr id="114" name="Google Shape;11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7400" y="1971250"/>
            <a:ext cx="5135075" cy="289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86675" y="70000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Наукова психологія</a:t>
            </a:r>
            <a:endParaRPr/>
          </a:p>
        </p:txBody>
      </p:sp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86675" y="747325"/>
            <a:ext cx="8520600" cy="7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i="1" lang="ru" sz="14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Наукова психологія</a:t>
            </a:r>
            <a:r>
              <a:rPr lang="ru" sz="14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 виникла відносно недавно: у другій половині XIX ст. Зазвичай її поява асоціюється з використанням в психології експериментального методу.</a:t>
            </a:r>
            <a:endParaRPr sz="2100"/>
          </a:p>
        </p:txBody>
      </p:sp>
      <p:sp>
        <p:nvSpPr>
          <p:cNvPr id="121" name="Google Shape;121;p18"/>
          <p:cNvSpPr txBox="1"/>
          <p:nvPr/>
        </p:nvSpPr>
        <p:spPr>
          <a:xfrm>
            <a:off x="7049750" y="1703775"/>
            <a:ext cx="15336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В. М. Вундт - німецький лікар, фізіолог і психолог. Засновник експериментальної психології</a:t>
            </a:r>
            <a:endParaRPr/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1875" y="1631100"/>
            <a:ext cx="2407864" cy="296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8"/>
          <p:cNvSpPr txBox="1"/>
          <p:nvPr/>
        </p:nvSpPr>
        <p:spPr>
          <a:xfrm>
            <a:off x="2191950" y="1703775"/>
            <a:ext cx="21054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Г. Еббінгауз - німецький психолог-експериментатор, один із засновників експериментальної психології та психології пам'яті</a:t>
            </a:r>
            <a:endParaRPr/>
          </a:p>
        </p:txBody>
      </p:sp>
      <p:pic>
        <p:nvPicPr>
          <p:cNvPr id="124" name="Google Shape;12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677" y="1631100"/>
            <a:ext cx="2105266" cy="296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